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Open Sans" panose="020B0606030504020204" pitchFamily="34" charset="0"/>
      <p:regular r:id="rId13"/>
    </p:embeddedFont>
    <p:embeddedFont>
      <p:font typeface="Tahoma Bold" panose="020B0804030504040204" pitchFamily="34" charset="0"/>
      <p:regular r:id="rId14"/>
      <p:bold r:id="rId15"/>
    </p:embeddedFont>
    <p:embeddedFont>
      <p:font typeface="Times New Roman Bold" panose="02020803070505020304" pitchFamily="18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348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r="-8603" b="-19412"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 rot="-10800000">
            <a:off x="3772193" y="-66675"/>
            <a:ext cx="15263494" cy="11263754"/>
            <a:chOff x="0" y="0"/>
            <a:chExt cx="4020015" cy="29665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20015" cy="2966585"/>
            </a:xfrm>
            <a:custGeom>
              <a:avLst/>
              <a:gdLst/>
              <a:ahLst/>
              <a:cxnLst/>
              <a:rect l="l" t="t" r="r" b="b"/>
              <a:pathLst>
                <a:path w="4020015" h="2966585">
                  <a:moveTo>
                    <a:pt x="0" y="0"/>
                  </a:moveTo>
                  <a:lnTo>
                    <a:pt x="4020015" y="0"/>
                  </a:lnTo>
                  <a:lnTo>
                    <a:pt x="4020015" y="2966585"/>
                  </a:lnTo>
                  <a:lnTo>
                    <a:pt x="0" y="2966585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020015" cy="3023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182410" y="1028700"/>
            <a:ext cx="6913861" cy="10370791"/>
            <a:chOff x="0" y="0"/>
            <a:chExt cx="406400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974920" y="1028700"/>
            <a:ext cx="6913861" cy="10370791"/>
            <a:chOff x="0" y="0"/>
            <a:chExt cx="406400" cy="6096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723566" y="3151055"/>
            <a:ext cx="11251354" cy="2927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2"/>
              </a:lnSpc>
            </a:pPr>
            <a:r>
              <a:rPr lang="en-US" sz="6660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ỨNG DỤNG NEXT.JS XÂY DỰNG HỆ THÔNG BÁN DỤNG CỤ THỂ THAO</a:t>
            </a:r>
          </a:p>
        </p:txBody>
      </p:sp>
      <p:sp>
        <p:nvSpPr>
          <p:cNvPr id="13" name="Freeform 13"/>
          <p:cNvSpPr/>
          <p:nvPr/>
        </p:nvSpPr>
        <p:spPr>
          <a:xfrm>
            <a:off x="7280246" y="1628029"/>
            <a:ext cx="11333741" cy="13066862"/>
          </a:xfrm>
          <a:custGeom>
            <a:avLst/>
            <a:gdLst/>
            <a:ahLst/>
            <a:cxnLst/>
            <a:rect l="l" t="t" r="r" b="b"/>
            <a:pathLst>
              <a:path w="11333741" h="13066862">
                <a:moveTo>
                  <a:pt x="0" y="0"/>
                </a:moveTo>
                <a:lnTo>
                  <a:pt x="11333741" y="0"/>
                </a:lnTo>
                <a:lnTo>
                  <a:pt x="11333741" y="13066861"/>
                </a:lnTo>
                <a:lnTo>
                  <a:pt x="0" y="130668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4" name="TextBox 14"/>
          <p:cNvSpPr txBox="1"/>
          <p:nvPr/>
        </p:nvSpPr>
        <p:spPr>
          <a:xfrm>
            <a:off x="768902" y="7887838"/>
            <a:ext cx="6411754" cy="1047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1"/>
              </a:lnSpc>
            </a:pPr>
            <a:r>
              <a:rPr lang="en-US" sz="2993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Sinh viên thực hiện:</a:t>
            </a:r>
            <a:r>
              <a:rPr lang="en-US" sz="299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Huỳnh Quốc Bảo</a:t>
            </a:r>
          </a:p>
          <a:p>
            <a:pPr algn="l">
              <a:lnSpc>
                <a:spcPts val="4191"/>
              </a:lnSpc>
            </a:pPr>
            <a:endParaRPr lang="en-US" sz="2993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15825455" y="892962"/>
            <a:ext cx="6913861" cy="10370791"/>
            <a:chOff x="0" y="0"/>
            <a:chExt cx="406400" cy="6096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68902" y="7113557"/>
            <a:ext cx="6783894" cy="1047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1"/>
              </a:lnSpc>
            </a:pPr>
            <a:r>
              <a:rPr lang="en-US" sz="2993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Giảng viên hướng dẫn:</a:t>
            </a:r>
            <a:r>
              <a:rPr lang="en-US" sz="299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Trịnh Quốc Việt</a:t>
            </a:r>
          </a:p>
          <a:p>
            <a:pPr algn="l">
              <a:lnSpc>
                <a:spcPts val="4191"/>
              </a:lnSpc>
            </a:pPr>
            <a:endParaRPr lang="en-US" sz="2993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AutoShape 19"/>
          <p:cNvSpPr/>
          <p:nvPr/>
        </p:nvSpPr>
        <p:spPr>
          <a:xfrm>
            <a:off x="768902" y="7833172"/>
            <a:ext cx="741350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20" name="TextBox 20"/>
          <p:cNvSpPr txBox="1"/>
          <p:nvPr/>
        </p:nvSpPr>
        <p:spPr>
          <a:xfrm>
            <a:off x="768902" y="8373689"/>
            <a:ext cx="8478908" cy="1571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1"/>
              </a:lnSpc>
            </a:pPr>
            <a:r>
              <a:rPr lang="en-US" sz="2993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Mã số sinh viên: </a:t>
            </a:r>
            <a:r>
              <a:rPr lang="en-US" sz="299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110122035</a:t>
            </a:r>
          </a:p>
          <a:p>
            <a:pPr algn="l">
              <a:lnSpc>
                <a:spcPts val="4191"/>
              </a:lnSpc>
            </a:pPr>
            <a:r>
              <a:rPr lang="en-US" sz="2993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Mã lớp: </a:t>
            </a:r>
            <a:r>
              <a:rPr lang="en-US" sz="299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DA22TTA</a:t>
            </a:r>
          </a:p>
          <a:p>
            <a:pPr algn="l">
              <a:lnSpc>
                <a:spcPts val="4191"/>
              </a:lnSpc>
            </a:pPr>
            <a:endParaRPr lang="en-US" sz="2993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4438683" y="1359010"/>
            <a:ext cx="11251354" cy="1003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92"/>
              </a:lnSpc>
            </a:pPr>
            <a:r>
              <a:rPr lang="en-US" sz="6660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ĐỒ ÁN CHUYÊN NGÀNH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-636930" y="160591"/>
            <a:ext cx="8300363" cy="989501"/>
            <a:chOff x="0" y="0"/>
            <a:chExt cx="3571119" cy="42571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3571119" cy="425719"/>
            </a:xfrm>
            <a:custGeom>
              <a:avLst/>
              <a:gdLst/>
              <a:ahLst/>
              <a:cxnLst/>
              <a:rect l="l" t="t" r="r" b="b"/>
              <a:pathLst>
                <a:path w="3571119" h="425719">
                  <a:moveTo>
                    <a:pt x="3367919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3571119" y="425719"/>
                  </a:lnTo>
                  <a:lnTo>
                    <a:pt x="3367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1600" y="-47625"/>
              <a:ext cx="3367919" cy="473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474102" y="160591"/>
            <a:ext cx="944597" cy="989501"/>
            <a:chOff x="0" y="0"/>
            <a:chExt cx="406400" cy="425719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8199403" y="160591"/>
            <a:ext cx="944597" cy="989501"/>
            <a:chOff x="0" y="0"/>
            <a:chExt cx="406400" cy="42571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1" name="Freeform 31"/>
          <p:cNvSpPr/>
          <p:nvPr/>
        </p:nvSpPr>
        <p:spPr>
          <a:xfrm>
            <a:off x="225804" y="181861"/>
            <a:ext cx="964777" cy="964777"/>
          </a:xfrm>
          <a:custGeom>
            <a:avLst/>
            <a:gdLst/>
            <a:ahLst/>
            <a:cxnLst/>
            <a:rect l="l" t="t" r="r" b="b"/>
            <a:pathLst>
              <a:path w="964777" h="964777">
                <a:moveTo>
                  <a:pt x="0" y="0"/>
                </a:moveTo>
                <a:lnTo>
                  <a:pt x="964778" y="0"/>
                </a:lnTo>
                <a:lnTo>
                  <a:pt x="964778" y="964777"/>
                </a:lnTo>
                <a:lnTo>
                  <a:pt x="0" y="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2" name="TextBox 32"/>
          <p:cNvSpPr txBox="1"/>
          <p:nvPr/>
        </p:nvSpPr>
        <p:spPr>
          <a:xfrm>
            <a:off x="1347179" y="468987"/>
            <a:ext cx="5328121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 spc="-104">
                <a:solidFill>
                  <a:srgbClr val="000000"/>
                </a:solidFill>
                <a:latin typeface="Tahoma Bold"/>
                <a:ea typeface="Tahoma Bold"/>
                <a:cs typeface="Tahoma Bold"/>
                <a:sym typeface="Tahoma Bold"/>
              </a:rPr>
              <a:t>TRƯỜNG ĐẠI HỌC TRÀ VINH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07588" y="-4551919"/>
            <a:ext cx="6913861" cy="10370791"/>
            <a:chOff x="0" y="0"/>
            <a:chExt cx="406400" cy="6096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984933" y="-4551919"/>
            <a:ext cx="6913861" cy="10370791"/>
            <a:chOff x="0" y="0"/>
            <a:chExt cx="406400" cy="6096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800000">
            <a:off x="11264128" y="-488377"/>
            <a:ext cx="8680798" cy="11263754"/>
            <a:chOff x="0" y="0"/>
            <a:chExt cx="2286301" cy="296658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86301" cy="2966585"/>
            </a:xfrm>
            <a:custGeom>
              <a:avLst/>
              <a:gdLst/>
              <a:ahLst/>
              <a:cxnLst/>
              <a:rect l="l" t="t" r="r" b="b"/>
              <a:pathLst>
                <a:path w="2286301" h="2966585">
                  <a:moveTo>
                    <a:pt x="0" y="0"/>
                  </a:moveTo>
                  <a:lnTo>
                    <a:pt x="2286301" y="0"/>
                  </a:lnTo>
                  <a:lnTo>
                    <a:pt x="2286301" y="2966585"/>
                  </a:lnTo>
                  <a:lnTo>
                    <a:pt x="0" y="2966585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2286301" cy="3023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1013817" y="1448529"/>
            <a:ext cx="6245483" cy="4135847"/>
          </a:xfrm>
          <a:custGeom>
            <a:avLst/>
            <a:gdLst/>
            <a:ahLst/>
            <a:cxnLst/>
            <a:rect l="l" t="t" r="r" b="b"/>
            <a:pathLst>
              <a:path w="6245483" h="4135847">
                <a:moveTo>
                  <a:pt x="0" y="0"/>
                </a:moveTo>
                <a:lnTo>
                  <a:pt x="6245483" y="0"/>
                </a:lnTo>
                <a:lnTo>
                  <a:pt x="6245483" y="4135847"/>
                </a:lnTo>
                <a:lnTo>
                  <a:pt x="0" y="41358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00" t="-1928" b="-1928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2" name="Freeform 12"/>
          <p:cNvSpPr/>
          <p:nvPr/>
        </p:nvSpPr>
        <p:spPr>
          <a:xfrm>
            <a:off x="1028700" y="3498622"/>
            <a:ext cx="7964986" cy="4171508"/>
          </a:xfrm>
          <a:custGeom>
            <a:avLst/>
            <a:gdLst/>
            <a:ahLst/>
            <a:cxnLst/>
            <a:rect l="l" t="t" r="r" b="b"/>
            <a:pathLst>
              <a:path w="7964986" h="4171508">
                <a:moveTo>
                  <a:pt x="0" y="0"/>
                </a:moveTo>
                <a:lnTo>
                  <a:pt x="7964986" y="0"/>
                </a:lnTo>
                <a:lnTo>
                  <a:pt x="7964986" y="4171508"/>
                </a:lnTo>
                <a:lnTo>
                  <a:pt x="0" y="41715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49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3" name="Freeform 13"/>
          <p:cNvSpPr/>
          <p:nvPr/>
        </p:nvSpPr>
        <p:spPr>
          <a:xfrm>
            <a:off x="11013817" y="6047878"/>
            <a:ext cx="6245483" cy="4239122"/>
          </a:xfrm>
          <a:custGeom>
            <a:avLst/>
            <a:gdLst/>
            <a:ahLst/>
            <a:cxnLst/>
            <a:rect l="l" t="t" r="r" b="b"/>
            <a:pathLst>
              <a:path w="6245483" h="4239122">
                <a:moveTo>
                  <a:pt x="0" y="0"/>
                </a:moveTo>
                <a:lnTo>
                  <a:pt x="6245483" y="0"/>
                </a:lnTo>
                <a:lnTo>
                  <a:pt x="6245483" y="4239122"/>
                </a:lnTo>
                <a:lnTo>
                  <a:pt x="0" y="42391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4" name="TextBox 14"/>
          <p:cNvSpPr txBox="1"/>
          <p:nvPr/>
        </p:nvSpPr>
        <p:spPr>
          <a:xfrm>
            <a:off x="225804" y="1439004"/>
            <a:ext cx="17264755" cy="851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21"/>
              </a:lnSpc>
            </a:pPr>
            <a:r>
              <a:rPr lang="en-US" sz="5545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GIAO DIỆN CỦA TRANG ADMIN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-636930" y="160591"/>
            <a:ext cx="8300363" cy="989501"/>
            <a:chOff x="0" y="0"/>
            <a:chExt cx="3571119" cy="425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571119" cy="425719"/>
            </a:xfrm>
            <a:custGeom>
              <a:avLst/>
              <a:gdLst/>
              <a:ahLst/>
              <a:cxnLst/>
              <a:rect l="l" t="t" r="r" b="b"/>
              <a:pathLst>
                <a:path w="3571119" h="425719">
                  <a:moveTo>
                    <a:pt x="3367919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3571119" y="425719"/>
                  </a:lnTo>
                  <a:lnTo>
                    <a:pt x="3367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01600" y="-47625"/>
              <a:ext cx="3367919" cy="473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474102" y="160591"/>
            <a:ext cx="944597" cy="989501"/>
            <a:chOff x="0" y="0"/>
            <a:chExt cx="406400" cy="42571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199403" y="160591"/>
            <a:ext cx="944597" cy="989501"/>
            <a:chOff x="0" y="0"/>
            <a:chExt cx="406400" cy="425719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225804" y="181861"/>
            <a:ext cx="964777" cy="964777"/>
          </a:xfrm>
          <a:custGeom>
            <a:avLst/>
            <a:gdLst/>
            <a:ahLst/>
            <a:cxnLst/>
            <a:rect l="l" t="t" r="r" b="b"/>
            <a:pathLst>
              <a:path w="964777" h="964777">
                <a:moveTo>
                  <a:pt x="0" y="0"/>
                </a:moveTo>
                <a:lnTo>
                  <a:pt x="964778" y="0"/>
                </a:lnTo>
                <a:lnTo>
                  <a:pt x="964778" y="964777"/>
                </a:lnTo>
                <a:lnTo>
                  <a:pt x="0" y="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5" name="TextBox 25"/>
          <p:cNvSpPr txBox="1"/>
          <p:nvPr/>
        </p:nvSpPr>
        <p:spPr>
          <a:xfrm>
            <a:off x="1347179" y="468987"/>
            <a:ext cx="5328121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 spc="-104">
                <a:solidFill>
                  <a:srgbClr val="000000"/>
                </a:solidFill>
                <a:latin typeface="Tahoma Bold"/>
                <a:ea typeface="Tahoma Bold"/>
                <a:cs typeface="Tahoma Bold"/>
                <a:sym typeface="Tahoma Bold"/>
              </a:rPr>
              <a:t>TRƯỜNG ĐẠI HỌC TRÀ VINH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r="-8603" b="-19412"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9482885" y="6245405"/>
            <a:ext cx="14025119" cy="11070736"/>
            <a:chOff x="0" y="0"/>
            <a:chExt cx="77228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72280" cy="609600"/>
            </a:xfrm>
            <a:custGeom>
              <a:avLst/>
              <a:gdLst/>
              <a:ahLst/>
              <a:cxnLst/>
              <a:rect l="l" t="t" r="r" b="b"/>
              <a:pathLst>
                <a:path w="772280" h="609600">
                  <a:moveTo>
                    <a:pt x="203200" y="0"/>
                  </a:moveTo>
                  <a:lnTo>
                    <a:pt x="772280" y="0"/>
                  </a:lnTo>
                  <a:lnTo>
                    <a:pt x="56908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56908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-488377"/>
            <a:ext cx="10550400" cy="11263754"/>
            <a:chOff x="0" y="0"/>
            <a:chExt cx="2778706" cy="296658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78706" cy="2966585"/>
            </a:xfrm>
            <a:custGeom>
              <a:avLst/>
              <a:gdLst/>
              <a:ahLst/>
              <a:cxnLst/>
              <a:rect l="l" t="t" r="r" b="b"/>
              <a:pathLst>
                <a:path w="2778706" h="2966585">
                  <a:moveTo>
                    <a:pt x="0" y="0"/>
                  </a:moveTo>
                  <a:lnTo>
                    <a:pt x="2778706" y="0"/>
                  </a:lnTo>
                  <a:lnTo>
                    <a:pt x="2778706" y="2966585"/>
                  </a:lnTo>
                  <a:lnTo>
                    <a:pt x="0" y="2966585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778706" cy="3023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4742741" y="-2801913"/>
            <a:ext cx="6913861" cy="10370791"/>
            <a:chOff x="0" y="0"/>
            <a:chExt cx="406400" cy="6096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643317" y="2830658"/>
            <a:ext cx="11019494" cy="4182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140"/>
              </a:lnSpc>
            </a:pPr>
            <a:r>
              <a:rPr lang="en-US" sz="14157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</a:p>
          <a:p>
            <a:pPr algn="l">
              <a:lnSpc>
                <a:spcPts val="16140"/>
              </a:lnSpc>
            </a:pPr>
            <a:r>
              <a:rPr lang="en-US" sz="14157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TEACHER !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-636930" y="160591"/>
            <a:ext cx="8300363" cy="989501"/>
            <a:chOff x="0" y="0"/>
            <a:chExt cx="3571119" cy="42571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571119" cy="425719"/>
            </a:xfrm>
            <a:custGeom>
              <a:avLst/>
              <a:gdLst/>
              <a:ahLst/>
              <a:cxnLst/>
              <a:rect l="l" t="t" r="r" b="b"/>
              <a:pathLst>
                <a:path w="3571119" h="425719">
                  <a:moveTo>
                    <a:pt x="3367919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3571119" y="425719"/>
                  </a:lnTo>
                  <a:lnTo>
                    <a:pt x="3367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1600" y="-47625"/>
              <a:ext cx="3367919" cy="473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7474102" y="160591"/>
            <a:ext cx="944597" cy="989501"/>
            <a:chOff x="0" y="0"/>
            <a:chExt cx="406400" cy="42571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199403" y="160591"/>
            <a:ext cx="944597" cy="989501"/>
            <a:chOff x="0" y="0"/>
            <a:chExt cx="406400" cy="42571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225804" y="181861"/>
            <a:ext cx="964777" cy="964777"/>
          </a:xfrm>
          <a:custGeom>
            <a:avLst/>
            <a:gdLst/>
            <a:ahLst/>
            <a:cxnLst/>
            <a:rect l="l" t="t" r="r" b="b"/>
            <a:pathLst>
              <a:path w="964777" h="964777">
                <a:moveTo>
                  <a:pt x="0" y="0"/>
                </a:moveTo>
                <a:lnTo>
                  <a:pt x="964778" y="0"/>
                </a:lnTo>
                <a:lnTo>
                  <a:pt x="964778" y="964777"/>
                </a:lnTo>
                <a:lnTo>
                  <a:pt x="0" y="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3" name="TextBox 23"/>
          <p:cNvSpPr txBox="1"/>
          <p:nvPr/>
        </p:nvSpPr>
        <p:spPr>
          <a:xfrm>
            <a:off x="1347179" y="468987"/>
            <a:ext cx="5328121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 spc="-104">
                <a:solidFill>
                  <a:srgbClr val="000000"/>
                </a:solidFill>
                <a:latin typeface="Tahoma Bold"/>
                <a:ea typeface="Tahoma Bold"/>
                <a:cs typeface="Tahoma Bold"/>
                <a:sym typeface="Tahoma Bold"/>
              </a:rPr>
              <a:t>TRƯỜNG ĐẠI HỌC TRÀ VINH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r="-8603" b="-19412"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563930" y="-1107729"/>
            <a:ext cx="7740673" cy="10370791"/>
            <a:chOff x="0" y="0"/>
            <a:chExt cx="45500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5000" cy="609600"/>
            </a:xfrm>
            <a:custGeom>
              <a:avLst/>
              <a:gdLst/>
              <a:ahLst/>
              <a:cxnLst/>
              <a:rect l="l" t="t" r="r" b="b"/>
              <a:pathLst>
                <a:path w="455000" h="609600">
                  <a:moveTo>
                    <a:pt x="203200" y="0"/>
                  </a:moveTo>
                  <a:lnTo>
                    <a:pt x="455000" y="0"/>
                  </a:lnTo>
                  <a:lnTo>
                    <a:pt x="2518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2518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477791" y="-536797"/>
            <a:ext cx="12197573" cy="4186579"/>
            <a:chOff x="0" y="0"/>
            <a:chExt cx="1776066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76066" cy="609600"/>
            </a:xfrm>
            <a:custGeom>
              <a:avLst/>
              <a:gdLst/>
              <a:ahLst/>
              <a:cxnLst/>
              <a:rect l="l" t="t" r="r" b="b"/>
              <a:pathLst>
                <a:path w="1776066" h="609600">
                  <a:moveTo>
                    <a:pt x="203200" y="0"/>
                  </a:moveTo>
                  <a:lnTo>
                    <a:pt x="1776066" y="0"/>
                  </a:lnTo>
                  <a:lnTo>
                    <a:pt x="1572866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t="-45690" b="-45690"/>
              </a:stretch>
            </a:blip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587740" y="-488377"/>
            <a:ext cx="8680798" cy="11263754"/>
            <a:chOff x="0" y="0"/>
            <a:chExt cx="2286301" cy="296658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86301" cy="2966585"/>
            </a:xfrm>
            <a:custGeom>
              <a:avLst/>
              <a:gdLst/>
              <a:ahLst/>
              <a:cxnLst/>
              <a:rect l="l" t="t" r="r" b="b"/>
              <a:pathLst>
                <a:path w="2286301" h="2966585">
                  <a:moveTo>
                    <a:pt x="0" y="0"/>
                  </a:moveTo>
                  <a:lnTo>
                    <a:pt x="2286301" y="0"/>
                  </a:lnTo>
                  <a:lnTo>
                    <a:pt x="2286301" y="2966585"/>
                  </a:lnTo>
                  <a:lnTo>
                    <a:pt x="0" y="2966585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2286301" cy="3023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>
            <a:off x="11120374" y="9263062"/>
            <a:ext cx="346915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12" name="TextBox 12"/>
          <p:cNvSpPr txBox="1"/>
          <p:nvPr/>
        </p:nvSpPr>
        <p:spPr>
          <a:xfrm>
            <a:off x="1028700" y="5153025"/>
            <a:ext cx="8963772" cy="1243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99"/>
              </a:lnSpc>
            </a:pPr>
            <a:r>
              <a:rPr lang="en-US" sz="8245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MÔ TẢ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992472" y="5095875"/>
            <a:ext cx="7042693" cy="238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19"/>
              </a:lnSpc>
            </a:pP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Đề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tài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xây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dựng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hệ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thống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thương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mại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điện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tử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bán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dụng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cụ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thể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thao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bằng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Next.js.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Hệ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thống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cho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phép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khách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hàng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xem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sản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phẩm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lọc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tìm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kiếm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thêm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vào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giỏ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hàng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đặt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hàng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và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xem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lịch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sử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đặt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hàng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Hệ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thống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còn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có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giao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diện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quản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trị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giúp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Admin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quản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lý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sản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phẩm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kho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hàng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và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đơn</a:t>
            </a:r>
            <a:r>
              <a:rPr lang="en-US" sz="22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2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hàng</a:t>
            </a:r>
            <a:endParaRPr lang="en-US" sz="22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-636930" y="160591"/>
            <a:ext cx="8300363" cy="989501"/>
            <a:chOff x="0" y="0"/>
            <a:chExt cx="3571119" cy="42571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571119" cy="425719"/>
            </a:xfrm>
            <a:custGeom>
              <a:avLst/>
              <a:gdLst/>
              <a:ahLst/>
              <a:cxnLst/>
              <a:rect l="l" t="t" r="r" b="b"/>
              <a:pathLst>
                <a:path w="3571119" h="425719">
                  <a:moveTo>
                    <a:pt x="3367919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3571119" y="425719"/>
                  </a:lnTo>
                  <a:lnTo>
                    <a:pt x="3367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47625"/>
              <a:ext cx="3367919" cy="473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7474102" y="160591"/>
            <a:ext cx="944597" cy="989501"/>
            <a:chOff x="0" y="0"/>
            <a:chExt cx="406400" cy="42571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199403" y="160591"/>
            <a:ext cx="944597" cy="989501"/>
            <a:chOff x="0" y="0"/>
            <a:chExt cx="406400" cy="42571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225804" y="181861"/>
            <a:ext cx="964777" cy="964777"/>
          </a:xfrm>
          <a:custGeom>
            <a:avLst/>
            <a:gdLst/>
            <a:ahLst/>
            <a:cxnLst/>
            <a:rect l="l" t="t" r="r" b="b"/>
            <a:pathLst>
              <a:path w="964777" h="964777">
                <a:moveTo>
                  <a:pt x="0" y="0"/>
                </a:moveTo>
                <a:lnTo>
                  <a:pt x="964778" y="0"/>
                </a:lnTo>
                <a:lnTo>
                  <a:pt x="964778" y="964777"/>
                </a:lnTo>
                <a:lnTo>
                  <a:pt x="0" y="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4" name="TextBox 24"/>
          <p:cNvSpPr txBox="1"/>
          <p:nvPr/>
        </p:nvSpPr>
        <p:spPr>
          <a:xfrm>
            <a:off x="1347179" y="468987"/>
            <a:ext cx="5328121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 spc="-104">
                <a:solidFill>
                  <a:srgbClr val="000000"/>
                </a:solidFill>
                <a:latin typeface="Tahoma Bold"/>
                <a:ea typeface="Tahoma Bold"/>
                <a:cs typeface="Tahoma Bold"/>
                <a:sym typeface="Tahoma Bold"/>
              </a:rPr>
              <a:t>TRƯỜNG ĐẠI HỌC TRÀ VINH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r="-8603" b="-19412"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8713228" y="4093852"/>
            <a:ext cx="7740673" cy="10370791"/>
            <a:chOff x="0" y="0"/>
            <a:chExt cx="45500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5000" cy="609600"/>
            </a:xfrm>
            <a:custGeom>
              <a:avLst/>
              <a:gdLst/>
              <a:ahLst/>
              <a:cxnLst/>
              <a:rect l="l" t="t" r="r" b="b"/>
              <a:pathLst>
                <a:path w="455000" h="609600">
                  <a:moveTo>
                    <a:pt x="203200" y="0"/>
                  </a:moveTo>
                  <a:lnTo>
                    <a:pt x="455000" y="0"/>
                  </a:lnTo>
                  <a:lnTo>
                    <a:pt x="2518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2518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509852" y="4051957"/>
            <a:ext cx="7740673" cy="10370791"/>
            <a:chOff x="0" y="0"/>
            <a:chExt cx="455000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55000" cy="609600"/>
            </a:xfrm>
            <a:custGeom>
              <a:avLst/>
              <a:gdLst/>
              <a:ahLst/>
              <a:cxnLst/>
              <a:rect l="l" t="t" r="r" b="b"/>
              <a:pathLst>
                <a:path w="455000" h="609600">
                  <a:moveTo>
                    <a:pt x="203200" y="0"/>
                  </a:moveTo>
                  <a:lnTo>
                    <a:pt x="455000" y="0"/>
                  </a:lnTo>
                  <a:lnTo>
                    <a:pt x="2518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1600" y="-57150"/>
              <a:ext cx="2518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-10800000">
            <a:off x="11397177" y="-488377"/>
            <a:ext cx="8680798" cy="11263754"/>
            <a:chOff x="0" y="0"/>
            <a:chExt cx="2286301" cy="296658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86301" cy="2966585"/>
            </a:xfrm>
            <a:custGeom>
              <a:avLst/>
              <a:gdLst/>
              <a:ahLst/>
              <a:cxnLst/>
              <a:rect l="l" t="t" r="r" b="b"/>
              <a:pathLst>
                <a:path w="2286301" h="2966585">
                  <a:moveTo>
                    <a:pt x="0" y="0"/>
                  </a:moveTo>
                  <a:lnTo>
                    <a:pt x="2286301" y="0"/>
                  </a:lnTo>
                  <a:lnTo>
                    <a:pt x="2286301" y="2966585"/>
                  </a:lnTo>
                  <a:lnTo>
                    <a:pt x="0" y="2966585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286301" cy="3023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3135225" y="6318443"/>
            <a:ext cx="8115300" cy="1243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99"/>
              </a:lnSpc>
            </a:pPr>
            <a:r>
              <a:rPr lang="en-US" sz="8245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CÔNG CỤ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440329" y="4559636"/>
            <a:ext cx="8800659" cy="2040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4" lvl="1" indent="-313052" algn="just">
              <a:lnSpc>
                <a:spcPts val="4059"/>
              </a:lnSpc>
              <a:buFont typeface="Arial"/>
              <a:buChar char="•"/>
            </a:pP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Next.js: Framework React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hỗ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trợ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SSR</a:t>
            </a:r>
          </a:p>
          <a:p>
            <a:pPr marL="626104" lvl="1" indent="-313052" algn="just">
              <a:lnSpc>
                <a:spcPts val="4059"/>
              </a:lnSpc>
              <a:buFont typeface="Arial"/>
              <a:buChar char="•"/>
            </a:pP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React 19: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Xây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dựng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giao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diện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người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dùng</a:t>
            </a:r>
            <a:endParaRPr lang="en-US" sz="28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26104" lvl="1" indent="-313052" algn="just">
              <a:lnSpc>
                <a:spcPts val="4059"/>
              </a:lnSpc>
              <a:buFont typeface="Arial"/>
              <a:buChar char="•"/>
            </a:pP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TypeScript: JavaScript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có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kiểu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dữ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liệu</a:t>
            </a:r>
            <a:endParaRPr lang="en-US" sz="28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26104" lvl="1" indent="-313052" algn="just">
              <a:lnSpc>
                <a:spcPts val="4059"/>
              </a:lnSpc>
              <a:buFont typeface="Arial"/>
              <a:buChar char="•"/>
            </a:pP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TailwindCSS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Thiết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kế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giao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8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diện</a:t>
            </a:r>
            <a:r>
              <a:rPr lang="en-US" sz="28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responsive 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28700" y="4552195"/>
            <a:ext cx="3142764" cy="3826510"/>
            <a:chOff x="0" y="0"/>
            <a:chExt cx="1108010" cy="134907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08010" cy="1349071"/>
            </a:xfrm>
            <a:custGeom>
              <a:avLst/>
              <a:gdLst/>
              <a:ahLst/>
              <a:cxnLst/>
              <a:rect l="l" t="t" r="r" b="b"/>
              <a:pathLst>
                <a:path w="1108010" h="1349071">
                  <a:moveTo>
                    <a:pt x="0" y="0"/>
                  </a:moveTo>
                  <a:lnTo>
                    <a:pt x="1108010" y="0"/>
                  </a:lnTo>
                  <a:lnTo>
                    <a:pt x="1108010" y="1349071"/>
                  </a:lnTo>
                  <a:lnTo>
                    <a:pt x="0" y="1349071"/>
                  </a:lnTo>
                  <a:close/>
                </a:path>
              </a:pathLst>
            </a:custGeom>
            <a:blipFill>
              <a:blip r:embed="rId3"/>
              <a:stretch>
                <a:fillRect l="-31269" r="-31269"/>
              </a:stretch>
            </a:blipFill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709193" y="3985282"/>
            <a:ext cx="3634182" cy="457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69"/>
              </a:lnSpc>
            </a:pPr>
            <a:r>
              <a:rPr lang="en-US" sz="2621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FRONTEND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709193" y="6705301"/>
            <a:ext cx="4555695" cy="457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69"/>
              </a:lnSpc>
            </a:pPr>
            <a:r>
              <a:rPr lang="en-US" sz="2621" b="1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BACKEND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440329" y="7329684"/>
            <a:ext cx="8800659" cy="1012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4" lvl="1" indent="-313052" algn="just">
              <a:lnSpc>
                <a:spcPts val="4059"/>
              </a:lnSpc>
              <a:buFont typeface="Arial"/>
              <a:buChar char="•"/>
            </a:pPr>
            <a:r>
              <a:rPr lang="en-US" sz="2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Next.js API Routes: Xử lý API phía server</a:t>
            </a:r>
          </a:p>
          <a:p>
            <a:pPr marL="626104" lvl="1" indent="-313052" algn="just">
              <a:lnSpc>
                <a:spcPts val="4059"/>
              </a:lnSpc>
              <a:buFont typeface="Arial"/>
              <a:buChar char="•"/>
            </a:pPr>
            <a:r>
              <a:rPr lang="en-US" sz="2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MySQL 8.4: Cơ sở dữ liệu quan hệ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-636930" y="160591"/>
            <a:ext cx="8300363" cy="989501"/>
            <a:chOff x="0" y="0"/>
            <a:chExt cx="3571119" cy="425719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571119" cy="425719"/>
            </a:xfrm>
            <a:custGeom>
              <a:avLst/>
              <a:gdLst/>
              <a:ahLst/>
              <a:cxnLst/>
              <a:rect l="l" t="t" r="r" b="b"/>
              <a:pathLst>
                <a:path w="3571119" h="425719">
                  <a:moveTo>
                    <a:pt x="3367919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3571119" y="425719"/>
                  </a:lnTo>
                  <a:lnTo>
                    <a:pt x="3367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01600" y="-47625"/>
              <a:ext cx="3367919" cy="473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474102" y="160591"/>
            <a:ext cx="944597" cy="989501"/>
            <a:chOff x="0" y="0"/>
            <a:chExt cx="406400" cy="425719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8199403" y="160591"/>
            <a:ext cx="944597" cy="989501"/>
            <a:chOff x="0" y="0"/>
            <a:chExt cx="406400" cy="425719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225804" y="181861"/>
            <a:ext cx="964777" cy="964777"/>
          </a:xfrm>
          <a:custGeom>
            <a:avLst/>
            <a:gdLst/>
            <a:ahLst/>
            <a:cxnLst/>
            <a:rect l="l" t="t" r="r" b="b"/>
            <a:pathLst>
              <a:path w="964777" h="964777">
                <a:moveTo>
                  <a:pt x="0" y="0"/>
                </a:moveTo>
                <a:lnTo>
                  <a:pt x="964778" y="0"/>
                </a:lnTo>
                <a:lnTo>
                  <a:pt x="964778" y="964777"/>
                </a:lnTo>
                <a:lnTo>
                  <a:pt x="0" y="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1" name="TextBox 31"/>
          <p:cNvSpPr txBox="1"/>
          <p:nvPr/>
        </p:nvSpPr>
        <p:spPr>
          <a:xfrm>
            <a:off x="1347179" y="468987"/>
            <a:ext cx="5328121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 spc="-104">
                <a:solidFill>
                  <a:srgbClr val="000000"/>
                </a:solidFill>
                <a:latin typeface="Tahoma Bold"/>
                <a:ea typeface="Tahoma Bold"/>
                <a:cs typeface="Tahoma Bold"/>
                <a:sym typeface="Tahoma Bold"/>
              </a:rPr>
              <a:t>TRƯỜNG ĐẠI HỌC TRÀ VINH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6" grpId="0"/>
      <p:bldP spid="19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r="-8603" b="-19412"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-3077791" y="2289570"/>
            <a:ext cx="7740673" cy="10370791"/>
            <a:chOff x="0" y="0"/>
            <a:chExt cx="45500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5000" cy="609600"/>
            </a:xfrm>
            <a:custGeom>
              <a:avLst/>
              <a:gdLst/>
              <a:ahLst/>
              <a:cxnLst/>
              <a:rect l="l" t="t" r="r" b="b"/>
              <a:pathLst>
                <a:path w="455000" h="609600">
                  <a:moveTo>
                    <a:pt x="203200" y="0"/>
                  </a:moveTo>
                  <a:lnTo>
                    <a:pt x="455000" y="0"/>
                  </a:lnTo>
                  <a:lnTo>
                    <a:pt x="2518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2518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421537" y="-8081221"/>
            <a:ext cx="10615156" cy="10370791"/>
            <a:chOff x="0" y="0"/>
            <a:chExt cx="623964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23964" cy="609600"/>
            </a:xfrm>
            <a:custGeom>
              <a:avLst/>
              <a:gdLst/>
              <a:ahLst/>
              <a:cxnLst/>
              <a:rect l="l" t="t" r="r" b="b"/>
              <a:pathLst>
                <a:path w="623964" h="609600">
                  <a:moveTo>
                    <a:pt x="203200" y="0"/>
                  </a:moveTo>
                  <a:lnTo>
                    <a:pt x="623964" y="0"/>
                  </a:lnTo>
                  <a:lnTo>
                    <a:pt x="420764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1600" y="-57150"/>
              <a:ext cx="420764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1587740" y="-488377"/>
            <a:ext cx="8680798" cy="11263754"/>
            <a:chOff x="0" y="0"/>
            <a:chExt cx="2286301" cy="296658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86301" cy="2966585"/>
            </a:xfrm>
            <a:custGeom>
              <a:avLst/>
              <a:gdLst/>
              <a:ahLst/>
              <a:cxnLst/>
              <a:rect l="l" t="t" r="r" b="b"/>
              <a:pathLst>
                <a:path w="2286301" h="2966585">
                  <a:moveTo>
                    <a:pt x="0" y="0"/>
                  </a:moveTo>
                  <a:lnTo>
                    <a:pt x="2286301" y="0"/>
                  </a:lnTo>
                  <a:lnTo>
                    <a:pt x="2286301" y="2966585"/>
                  </a:lnTo>
                  <a:lnTo>
                    <a:pt x="0" y="2966585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286301" cy="3023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1799249"/>
            <a:ext cx="3634182" cy="490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9"/>
              </a:lnSpc>
            </a:pPr>
            <a:r>
              <a:rPr lang="en-US" sz="2821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CHỨC NĂNG CHÍNH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08192" y="4065864"/>
            <a:ext cx="5850861" cy="4815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99"/>
              </a:lnSpc>
            </a:pPr>
            <a:r>
              <a:rPr lang="en-US" sz="8245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PHÍA KHÁCH HÀNG:</a:t>
            </a:r>
          </a:p>
          <a:p>
            <a:pPr algn="ctr">
              <a:lnSpc>
                <a:spcPts val="9399"/>
              </a:lnSpc>
            </a:pPr>
            <a:endParaRPr lang="en-US" sz="8245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871392" y="3078480"/>
            <a:ext cx="9190931" cy="617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2" lvl="1" indent="-291466" algn="just">
              <a:lnSpc>
                <a:spcPts val="3780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Xem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sản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phẩm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Trang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chủ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danh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sách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chi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tiết</a:t>
            </a: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82932" lvl="1" indent="-291466" algn="just">
              <a:lnSpc>
                <a:spcPts val="3780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Tìm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kiếm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&amp;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Lọc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Theo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loại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môn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thể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thao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giá</a:t>
            </a: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82932" lvl="1" indent="-291466" algn="just">
              <a:lnSpc>
                <a:spcPts val="3780"/>
              </a:lnSpc>
              <a:buFont typeface="Arial"/>
              <a:buChar char="•"/>
            </a:pP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Giỏ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hàng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Thêm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sửa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số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lượng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xóa</a:t>
            </a: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82932" lvl="1" indent="-291466" algn="just">
              <a:lnSpc>
                <a:spcPts val="3780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Thanh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toán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Điền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thông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tin,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chọn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địa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chỉ</a:t>
            </a: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82932" lvl="1" indent="-291466" algn="just">
              <a:lnSpc>
                <a:spcPts val="3780"/>
              </a:lnSpc>
              <a:buFont typeface="Arial"/>
              <a:buChar char="•"/>
            </a:pP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Đơn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hàng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Xem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lịch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sử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theo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dõi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trạng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thái</a:t>
            </a: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82932" lvl="1" indent="-291466" algn="just">
              <a:lnSpc>
                <a:spcPts val="3780"/>
              </a:lnSpc>
              <a:buFont typeface="Arial"/>
              <a:buChar char="•"/>
            </a:pP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Đánh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giá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Đánh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giá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sao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sau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khi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nhận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hàng</a:t>
            </a: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82932" lvl="1" indent="-291466" algn="just">
              <a:lnSpc>
                <a:spcPts val="3780"/>
              </a:lnSpc>
              <a:buFont typeface="Arial"/>
              <a:buChar char="•"/>
            </a:pP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Yêu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thích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Lưu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sản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phẩm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yêu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thích</a:t>
            </a: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AutoShape 15"/>
          <p:cNvSpPr/>
          <p:nvPr/>
        </p:nvSpPr>
        <p:spPr>
          <a:xfrm>
            <a:off x="11120374" y="9263062"/>
            <a:ext cx="346915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grpSp>
        <p:nvGrpSpPr>
          <p:cNvPr id="16" name="Group 16"/>
          <p:cNvGrpSpPr/>
          <p:nvPr/>
        </p:nvGrpSpPr>
        <p:grpSpPr>
          <a:xfrm>
            <a:off x="-636930" y="160591"/>
            <a:ext cx="8300363" cy="989501"/>
            <a:chOff x="0" y="0"/>
            <a:chExt cx="3571119" cy="42571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571119" cy="425719"/>
            </a:xfrm>
            <a:custGeom>
              <a:avLst/>
              <a:gdLst/>
              <a:ahLst/>
              <a:cxnLst/>
              <a:rect l="l" t="t" r="r" b="b"/>
              <a:pathLst>
                <a:path w="3571119" h="425719">
                  <a:moveTo>
                    <a:pt x="3367919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3571119" y="425719"/>
                  </a:lnTo>
                  <a:lnTo>
                    <a:pt x="3367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1600" y="-47625"/>
              <a:ext cx="3367919" cy="473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7474102" y="160591"/>
            <a:ext cx="944597" cy="989501"/>
            <a:chOff x="0" y="0"/>
            <a:chExt cx="406400" cy="42571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199403" y="160591"/>
            <a:ext cx="944597" cy="989501"/>
            <a:chOff x="0" y="0"/>
            <a:chExt cx="406400" cy="42571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225804" y="181861"/>
            <a:ext cx="964777" cy="964777"/>
          </a:xfrm>
          <a:custGeom>
            <a:avLst/>
            <a:gdLst/>
            <a:ahLst/>
            <a:cxnLst/>
            <a:rect l="l" t="t" r="r" b="b"/>
            <a:pathLst>
              <a:path w="964777" h="964777">
                <a:moveTo>
                  <a:pt x="0" y="0"/>
                </a:moveTo>
                <a:lnTo>
                  <a:pt x="964778" y="0"/>
                </a:lnTo>
                <a:lnTo>
                  <a:pt x="964778" y="964777"/>
                </a:lnTo>
                <a:lnTo>
                  <a:pt x="0" y="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6" name="TextBox 26"/>
          <p:cNvSpPr txBox="1"/>
          <p:nvPr/>
        </p:nvSpPr>
        <p:spPr>
          <a:xfrm>
            <a:off x="1347179" y="468987"/>
            <a:ext cx="5328121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 spc="-104">
                <a:solidFill>
                  <a:srgbClr val="000000"/>
                </a:solidFill>
                <a:latin typeface="Tahoma Bold"/>
                <a:ea typeface="Tahoma Bold"/>
                <a:cs typeface="Tahoma Bold"/>
                <a:sym typeface="Tahoma Bold"/>
              </a:rPr>
              <a:t>TRƯỜNG ĐẠI HỌC TRÀ VINH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r="-8603" b="-19412"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-3077791" y="2289570"/>
            <a:ext cx="7740673" cy="10370791"/>
            <a:chOff x="0" y="0"/>
            <a:chExt cx="45500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5000" cy="609600"/>
            </a:xfrm>
            <a:custGeom>
              <a:avLst/>
              <a:gdLst/>
              <a:ahLst/>
              <a:cxnLst/>
              <a:rect l="l" t="t" r="r" b="b"/>
              <a:pathLst>
                <a:path w="455000" h="609600">
                  <a:moveTo>
                    <a:pt x="203200" y="0"/>
                  </a:moveTo>
                  <a:lnTo>
                    <a:pt x="455000" y="0"/>
                  </a:lnTo>
                  <a:lnTo>
                    <a:pt x="2518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2518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421537" y="-8081221"/>
            <a:ext cx="10615156" cy="10370791"/>
            <a:chOff x="0" y="0"/>
            <a:chExt cx="623964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23964" cy="609600"/>
            </a:xfrm>
            <a:custGeom>
              <a:avLst/>
              <a:gdLst/>
              <a:ahLst/>
              <a:cxnLst/>
              <a:rect l="l" t="t" r="r" b="b"/>
              <a:pathLst>
                <a:path w="623964" h="609600">
                  <a:moveTo>
                    <a:pt x="203200" y="0"/>
                  </a:moveTo>
                  <a:lnTo>
                    <a:pt x="623964" y="0"/>
                  </a:lnTo>
                  <a:lnTo>
                    <a:pt x="420764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1600" y="-57150"/>
              <a:ext cx="420764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1587740" y="-488377"/>
            <a:ext cx="8680798" cy="11263754"/>
            <a:chOff x="0" y="0"/>
            <a:chExt cx="2286301" cy="296658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86301" cy="2966585"/>
            </a:xfrm>
            <a:custGeom>
              <a:avLst/>
              <a:gdLst/>
              <a:ahLst/>
              <a:cxnLst/>
              <a:rect l="l" t="t" r="r" b="b"/>
              <a:pathLst>
                <a:path w="2286301" h="2966585">
                  <a:moveTo>
                    <a:pt x="0" y="0"/>
                  </a:moveTo>
                  <a:lnTo>
                    <a:pt x="2286301" y="0"/>
                  </a:lnTo>
                  <a:lnTo>
                    <a:pt x="2286301" y="2966585"/>
                  </a:lnTo>
                  <a:lnTo>
                    <a:pt x="0" y="2966585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286301" cy="3023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1799249"/>
            <a:ext cx="3634182" cy="490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9"/>
              </a:lnSpc>
            </a:pPr>
            <a:r>
              <a:rPr lang="en-US" sz="2821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CHỨC NĂNG CHÍNH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92545" y="5153025"/>
            <a:ext cx="5850861" cy="3625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99"/>
              </a:lnSpc>
            </a:pPr>
            <a:r>
              <a:rPr lang="en-US" sz="824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PHÍA ADMIN:</a:t>
            </a:r>
          </a:p>
          <a:p>
            <a:pPr algn="ctr">
              <a:lnSpc>
                <a:spcPts val="9399"/>
              </a:lnSpc>
            </a:pPr>
            <a:endParaRPr lang="en-US" sz="8245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927716" y="4688593"/>
            <a:ext cx="9190931" cy="3798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2" lvl="1" indent="-291466" algn="just">
              <a:lnSpc>
                <a:spcPts val="3780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Quản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lý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sản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phẩm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Thêm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sửa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xóa</a:t>
            </a: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82932" lvl="1" indent="-291466" algn="just">
              <a:lnSpc>
                <a:spcPts val="3780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Quản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lý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đơn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hàng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Cập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nhật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trạng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thái</a:t>
            </a: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82932" lvl="1" indent="-291466" algn="just">
              <a:lnSpc>
                <a:spcPts val="3780"/>
              </a:lnSpc>
              <a:buFont typeface="Arial"/>
              <a:buChar char="•"/>
            </a:pP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Quản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lý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kho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Cập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nhật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số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lượng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tồn</a:t>
            </a: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82932" lvl="1" indent="-291466" algn="just">
              <a:lnSpc>
                <a:spcPts val="3780"/>
              </a:lnSpc>
              <a:buFont typeface="Arial"/>
              <a:buChar char="•"/>
            </a:pP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Thống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kê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Doanh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thu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theo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tháng</a:t>
            </a:r>
            <a:r>
              <a:rPr lang="en-US" sz="27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/</a:t>
            </a:r>
            <a:r>
              <a:rPr lang="en-US" sz="27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năm</a:t>
            </a: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780"/>
              </a:lnSpc>
            </a:pPr>
            <a:endParaRPr lang="en-US" sz="27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AutoShape 15"/>
          <p:cNvSpPr/>
          <p:nvPr/>
        </p:nvSpPr>
        <p:spPr>
          <a:xfrm>
            <a:off x="11120374" y="9263062"/>
            <a:ext cx="346915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grpSp>
        <p:nvGrpSpPr>
          <p:cNvPr id="16" name="Group 16"/>
          <p:cNvGrpSpPr/>
          <p:nvPr/>
        </p:nvGrpSpPr>
        <p:grpSpPr>
          <a:xfrm>
            <a:off x="-636930" y="160591"/>
            <a:ext cx="8300363" cy="989501"/>
            <a:chOff x="0" y="0"/>
            <a:chExt cx="3571119" cy="42571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571119" cy="425719"/>
            </a:xfrm>
            <a:custGeom>
              <a:avLst/>
              <a:gdLst/>
              <a:ahLst/>
              <a:cxnLst/>
              <a:rect l="l" t="t" r="r" b="b"/>
              <a:pathLst>
                <a:path w="3571119" h="425719">
                  <a:moveTo>
                    <a:pt x="3367919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3571119" y="425719"/>
                  </a:lnTo>
                  <a:lnTo>
                    <a:pt x="3367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1600" y="-47625"/>
              <a:ext cx="3367919" cy="473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7474102" y="160591"/>
            <a:ext cx="944597" cy="989501"/>
            <a:chOff x="0" y="0"/>
            <a:chExt cx="406400" cy="42571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199403" y="160591"/>
            <a:ext cx="944597" cy="989501"/>
            <a:chOff x="0" y="0"/>
            <a:chExt cx="406400" cy="42571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225804" y="181861"/>
            <a:ext cx="964777" cy="964777"/>
          </a:xfrm>
          <a:custGeom>
            <a:avLst/>
            <a:gdLst/>
            <a:ahLst/>
            <a:cxnLst/>
            <a:rect l="l" t="t" r="r" b="b"/>
            <a:pathLst>
              <a:path w="964777" h="964777">
                <a:moveTo>
                  <a:pt x="0" y="0"/>
                </a:moveTo>
                <a:lnTo>
                  <a:pt x="964778" y="0"/>
                </a:lnTo>
                <a:lnTo>
                  <a:pt x="964778" y="964777"/>
                </a:lnTo>
                <a:lnTo>
                  <a:pt x="0" y="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6" name="TextBox 26"/>
          <p:cNvSpPr txBox="1"/>
          <p:nvPr/>
        </p:nvSpPr>
        <p:spPr>
          <a:xfrm>
            <a:off x="1347179" y="468987"/>
            <a:ext cx="5328121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 spc="-104">
                <a:solidFill>
                  <a:srgbClr val="000000"/>
                </a:solidFill>
                <a:latin typeface="Tahoma Bold"/>
                <a:ea typeface="Tahoma Bold"/>
                <a:cs typeface="Tahoma Bold"/>
                <a:sym typeface="Tahoma Bold"/>
              </a:rPr>
              <a:t>TRƯỜNG ĐẠI HỌC TRÀ VINH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r="-8603" b="-19412"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11141663" y="-1112491"/>
            <a:ext cx="6913861" cy="10370791"/>
            <a:chOff x="0" y="0"/>
            <a:chExt cx="40640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105680" y="-1112491"/>
            <a:ext cx="10615156" cy="10370791"/>
            <a:chOff x="0" y="0"/>
            <a:chExt cx="623964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23964" cy="609600"/>
            </a:xfrm>
            <a:custGeom>
              <a:avLst/>
              <a:gdLst/>
              <a:ahLst/>
              <a:cxnLst/>
              <a:rect l="l" t="t" r="r" b="b"/>
              <a:pathLst>
                <a:path w="623964" h="609600">
                  <a:moveTo>
                    <a:pt x="203200" y="0"/>
                  </a:moveTo>
                  <a:lnTo>
                    <a:pt x="623964" y="0"/>
                  </a:lnTo>
                  <a:lnTo>
                    <a:pt x="420764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1600" y="-57150"/>
              <a:ext cx="420764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-10800000">
            <a:off x="10718479" y="-488377"/>
            <a:ext cx="8680798" cy="11263754"/>
            <a:chOff x="0" y="0"/>
            <a:chExt cx="2286301" cy="296658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86301" cy="2966585"/>
            </a:xfrm>
            <a:custGeom>
              <a:avLst/>
              <a:gdLst/>
              <a:ahLst/>
              <a:cxnLst/>
              <a:rect l="l" t="t" r="r" b="b"/>
              <a:pathLst>
                <a:path w="2286301" h="2966585">
                  <a:moveTo>
                    <a:pt x="0" y="0"/>
                  </a:moveTo>
                  <a:lnTo>
                    <a:pt x="2286301" y="0"/>
                  </a:lnTo>
                  <a:lnTo>
                    <a:pt x="2286301" y="2966585"/>
                  </a:lnTo>
                  <a:lnTo>
                    <a:pt x="0" y="2966585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286301" cy="3023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6322776" y="1838946"/>
            <a:ext cx="8983964" cy="8079271"/>
          </a:xfrm>
          <a:custGeom>
            <a:avLst/>
            <a:gdLst/>
            <a:ahLst/>
            <a:cxnLst/>
            <a:rect l="l" t="t" r="r" b="b"/>
            <a:pathLst>
              <a:path w="8983964" h="8079271">
                <a:moveTo>
                  <a:pt x="0" y="0"/>
                </a:moveTo>
                <a:lnTo>
                  <a:pt x="8983965" y="0"/>
                </a:lnTo>
                <a:lnTo>
                  <a:pt x="8983965" y="8079271"/>
                </a:lnTo>
                <a:lnTo>
                  <a:pt x="0" y="80792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3274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3" name="TextBox 13"/>
          <p:cNvSpPr txBox="1"/>
          <p:nvPr/>
        </p:nvSpPr>
        <p:spPr>
          <a:xfrm>
            <a:off x="490832" y="2053792"/>
            <a:ext cx="3413576" cy="7204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99"/>
              </a:lnSpc>
            </a:pPr>
            <a:r>
              <a:rPr lang="en-US" sz="8245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SƠ </a:t>
            </a:r>
          </a:p>
          <a:p>
            <a:pPr algn="l">
              <a:lnSpc>
                <a:spcPts val="9399"/>
              </a:lnSpc>
            </a:pPr>
            <a:r>
              <a:rPr lang="en-US" sz="8245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ĐỒ </a:t>
            </a:r>
          </a:p>
          <a:p>
            <a:pPr algn="l">
              <a:lnSpc>
                <a:spcPts val="9399"/>
              </a:lnSpc>
            </a:pPr>
            <a:r>
              <a:rPr lang="en-US" sz="8245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QUAN </a:t>
            </a:r>
          </a:p>
          <a:p>
            <a:pPr algn="l">
              <a:lnSpc>
                <a:spcPts val="9399"/>
              </a:lnSpc>
            </a:pPr>
            <a:r>
              <a:rPr lang="en-US" sz="8245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HỆ </a:t>
            </a:r>
          </a:p>
          <a:p>
            <a:pPr algn="l">
              <a:lnSpc>
                <a:spcPts val="9399"/>
              </a:lnSpc>
            </a:pPr>
            <a:r>
              <a:rPr lang="en-US" sz="8245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THỰC </a:t>
            </a:r>
          </a:p>
          <a:p>
            <a:pPr algn="l">
              <a:lnSpc>
                <a:spcPts val="9399"/>
              </a:lnSpc>
            </a:pPr>
            <a:r>
              <a:rPr lang="en-US" sz="8245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THỂ</a:t>
            </a:r>
          </a:p>
        </p:txBody>
      </p:sp>
      <p:sp>
        <p:nvSpPr>
          <p:cNvPr id="14" name="AutoShape 14"/>
          <p:cNvSpPr/>
          <p:nvPr/>
        </p:nvSpPr>
        <p:spPr>
          <a:xfrm flipV="1">
            <a:off x="13180245" y="2349403"/>
            <a:ext cx="2826861" cy="473458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15" name="TextBox 15"/>
          <p:cNvSpPr txBox="1"/>
          <p:nvPr/>
        </p:nvSpPr>
        <p:spPr>
          <a:xfrm>
            <a:off x="16022423" y="2046501"/>
            <a:ext cx="1446879" cy="342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Người dùng</a:t>
            </a:r>
          </a:p>
        </p:txBody>
      </p:sp>
      <p:sp>
        <p:nvSpPr>
          <p:cNvPr id="16" name="AutoShape 16"/>
          <p:cNvSpPr/>
          <p:nvPr/>
        </p:nvSpPr>
        <p:spPr>
          <a:xfrm flipH="1">
            <a:off x="5580968" y="5086617"/>
            <a:ext cx="3219346" cy="791965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17" name="TextBox 17"/>
          <p:cNvSpPr txBox="1"/>
          <p:nvPr/>
        </p:nvSpPr>
        <p:spPr>
          <a:xfrm>
            <a:off x="4363023" y="5685647"/>
            <a:ext cx="1217945" cy="342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Sản Phẩm</a:t>
            </a:r>
          </a:p>
        </p:txBody>
      </p:sp>
      <p:sp>
        <p:nvSpPr>
          <p:cNvPr id="18" name="AutoShape 18"/>
          <p:cNvSpPr/>
          <p:nvPr/>
        </p:nvSpPr>
        <p:spPr>
          <a:xfrm flipH="1">
            <a:off x="5580968" y="3360211"/>
            <a:ext cx="3561774" cy="0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19" name="TextBox 19"/>
          <p:cNvSpPr txBox="1"/>
          <p:nvPr/>
        </p:nvSpPr>
        <p:spPr>
          <a:xfrm>
            <a:off x="4377291" y="3117440"/>
            <a:ext cx="1203678" cy="342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Giỏ hàng</a:t>
            </a:r>
          </a:p>
        </p:txBody>
      </p:sp>
      <p:sp>
        <p:nvSpPr>
          <p:cNvPr id="20" name="AutoShape 20"/>
          <p:cNvSpPr/>
          <p:nvPr/>
        </p:nvSpPr>
        <p:spPr>
          <a:xfrm flipV="1">
            <a:off x="13765516" y="7783235"/>
            <a:ext cx="2721610" cy="356695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21" name="TextBox 21"/>
          <p:cNvSpPr txBox="1"/>
          <p:nvPr/>
        </p:nvSpPr>
        <p:spPr>
          <a:xfrm>
            <a:off x="16487126" y="7583528"/>
            <a:ext cx="2007001" cy="342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Đơn hàng</a:t>
            </a:r>
          </a:p>
        </p:txBody>
      </p:sp>
      <p:sp>
        <p:nvSpPr>
          <p:cNvPr id="22" name="AutoShape 22"/>
          <p:cNvSpPr/>
          <p:nvPr/>
        </p:nvSpPr>
        <p:spPr>
          <a:xfrm flipH="1">
            <a:off x="5580968" y="7954449"/>
            <a:ext cx="1664154" cy="185482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23" name="TextBox 23"/>
          <p:cNvSpPr txBox="1"/>
          <p:nvPr/>
        </p:nvSpPr>
        <p:spPr>
          <a:xfrm>
            <a:off x="3692435" y="7882891"/>
            <a:ext cx="1888533" cy="675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Chi tiết đơn hàng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endParaRPr lang="en-US" sz="1899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" name="AutoShape 24"/>
          <p:cNvSpPr/>
          <p:nvPr/>
        </p:nvSpPr>
        <p:spPr>
          <a:xfrm flipV="1">
            <a:off x="13123464" y="4458833"/>
            <a:ext cx="2898959" cy="399499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25" name="TextBox 25"/>
          <p:cNvSpPr txBox="1"/>
          <p:nvPr/>
        </p:nvSpPr>
        <p:spPr>
          <a:xfrm>
            <a:off x="16055460" y="4182692"/>
            <a:ext cx="1877506" cy="675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Đánh giá sản phẩm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endParaRPr lang="en-US" sz="1899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" name="AutoShape 26"/>
          <p:cNvSpPr/>
          <p:nvPr/>
        </p:nvSpPr>
        <p:spPr>
          <a:xfrm flipH="1">
            <a:off x="5823162" y="2090375"/>
            <a:ext cx="2891546" cy="13276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27" name="TextBox 27"/>
          <p:cNvSpPr txBox="1"/>
          <p:nvPr/>
        </p:nvSpPr>
        <p:spPr>
          <a:xfrm>
            <a:off x="3692435" y="1847604"/>
            <a:ext cx="2130727" cy="675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Danh sách yêu thích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endParaRPr lang="en-US" sz="1899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-636930" y="160591"/>
            <a:ext cx="8300363" cy="989501"/>
            <a:chOff x="0" y="0"/>
            <a:chExt cx="3571119" cy="42571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571119" cy="425719"/>
            </a:xfrm>
            <a:custGeom>
              <a:avLst/>
              <a:gdLst/>
              <a:ahLst/>
              <a:cxnLst/>
              <a:rect l="l" t="t" r="r" b="b"/>
              <a:pathLst>
                <a:path w="3571119" h="425719">
                  <a:moveTo>
                    <a:pt x="3367919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3571119" y="425719"/>
                  </a:lnTo>
                  <a:lnTo>
                    <a:pt x="3367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01600" y="-47625"/>
              <a:ext cx="3367919" cy="473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7474102" y="160591"/>
            <a:ext cx="944597" cy="989501"/>
            <a:chOff x="0" y="0"/>
            <a:chExt cx="406400" cy="425719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8199403" y="160591"/>
            <a:ext cx="944597" cy="989501"/>
            <a:chOff x="0" y="0"/>
            <a:chExt cx="406400" cy="425719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7" name="Freeform 37"/>
          <p:cNvSpPr/>
          <p:nvPr/>
        </p:nvSpPr>
        <p:spPr>
          <a:xfrm>
            <a:off x="225804" y="181861"/>
            <a:ext cx="964777" cy="964777"/>
          </a:xfrm>
          <a:custGeom>
            <a:avLst/>
            <a:gdLst/>
            <a:ahLst/>
            <a:cxnLst/>
            <a:rect l="l" t="t" r="r" b="b"/>
            <a:pathLst>
              <a:path w="964777" h="964777">
                <a:moveTo>
                  <a:pt x="0" y="0"/>
                </a:moveTo>
                <a:lnTo>
                  <a:pt x="964778" y="0"/>
                </a:lnTo>
                <a:lnTo>
                  <a:pt x="964778" y="964777"/>
                </a:lnTo>
                <a:lnTo>
                  <a:pt x="0" y="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8" name="TextBox 38"/>
          <p:cNvSpPr txBox="1"/>
          <p:nvPr/>
        </p:nvSpPr>
        <p:spPr>
          <a:xfrm>
            <a:off x="1347179" y="468987"/>
            <a:ext cx="5328121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 spc="-104">
                <a:solidFill>
                  <a:srgbClr val="000000"/>
                </a:solidFill>
                <a:latin typeface="Tahoma Bold"/>
                <a:ea typeface="Tahoma Bold"/>
                <a:cs typeface="Tahoma Bold"/>
                <a:sym typeface="Tahoma Bold"/>
              </a:rPr>
              <a:t>TRƯỜNG ĐẠI HỌC TRÀ VINH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 animBg="1"/>
      <p:bldP spid="15" grpId="0"/>
      <p:bldP spid="16" grpId="0" animBg="1"/>
      <p:bldP spid="17" grpId="0"/>
      <p:bldP spid="18" grpId="0" animBg="1"/>
      <p:bldP spid="19" grpId="0"/>
      <p:bldP spid="20" grpId="0" animBg="1"/>
      <p:bldP spid="21" grpId="0"/>
      <p:bldP spid="22" grpId="0" animBg="1"/>
      <p:bldP spid="23" grpId="0"/>
      <p:bldP spid="24" grpId="0" animBg="1"/>
      <p:bldP spid="25" grpId="0"/>
      <p:bldP spid="26" grpId="0" animBg="1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r="-8603" b="-19412"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-1770429" y="5143500"/>
            <a:ext cx="6913861" cy="10370791"/>
            <a:chOff x="0" y="0"/>
            <a:chExt cx="40640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5667293" y="5143500"/>
            <a:ext cx="6913861" cy="10370791"/>
            <a:chOff x="0" y="0"/>
            <a:chExt cx="406400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230139" y="5101604"/>
            <a:ext cx="6913861" cy="10370791"/>
            <a:chOff x="0" y="0"/>
            <a:chExt cx="406400" cy="6096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1494608" y="-488377"/>
            <a:ext cx="8680798" cy="11263754"/>
            <a:chOff x="0" y="0"/>
            <a:chExt cx="2286301" cy="296658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86301" cy="2966585"/>
            </a:xfrm>
            <a:custGeom>
              <a:avLst/>
              <a:gdLst/>
              <a:ahLst/>
              <a:cxnLst/>
              <a:rect l="l" t="t" r="r" b="b"/>
              <a:pathLst>
                <a:path w="2286301" h="2966585">
                  <a:moveTo>
                    <a:pt x="0" y="0"/>
                  </a:moveTo>
                  <a:lnTo>
                    <a:pt x="2286301" y="0"/>
                  </a:lnTo>
                  <a:lnTo>
                    <a:pt x="2286301" y="2966585"/>
                  </a:lnTo>
                  <a:lnTo>
                    <a:pt x="0" y="2966585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286301" cy="3023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AutoShape 15"/>
          <p:cNvSpPr/>
          <p:nvPr/>
        </p:nvSpPr>
        <p:spPr>
          <a:xfrm>
            <a:off x="11866952" y="9787685"/>
            <a:ext cx="346915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16" name="Freeform 16"/>
          <p:cNvSpPr/>
          <p:nvPr/>
        </p:nvSpPr>
        <p:spPr>
          <a:xfrm>
            <a:off x="2673193" y="2704201"/>
            <a:ext cx="12941613" cy="6761993"/>
          </a:xfrm>
          <a:custGeom>
            <a:avLst/>
            <a:gdLst/>
            <a:ahLst/>
            <a:cxnLst/>
            <a:rect l="l" t="t" r="r" b="b"/>
            <a:pathLst>
              <a:path w="12941613" h="6761993">
                <a:moveTo>
                  <a:pt x="0" y="0"/>
                </a:moveTo>
                <a:lnTo>
                  <a:pt x="12941614" y="0"/>
                </a:lnTo>
                <a:lnTo>
                  <a:pt x="12941614" y="6761993"/>
                </a:lnTo>
                <a:lnTo>
                  <a:pt x="0" y="67619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7" name="TextBox 17"/>
          <p:cNvSpPr txBox="1"/>
          <p:nvPr/>
        </p:nvSpPr>
        <p:spPr>
          <a:xfrm>
            <a:off x="3502687" y="1560856"/>
            <a:ext cx="11833415" cy="1143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01"/>
              </a:lnSpc>
            </a:pPr>
            <a:r>
              <a:rPr lang="en-US" sz="7545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GIAO DIỆN TRANG CHỦ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-636930" y="160591"/>
            <a:ext cx="8300363" cy="989501"/>
            <a:chOff x="0" y="0"/>
            <a:chExt cx="3571119" cy="42571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571119" cy="425719"/>
            </a:xfrm>
            <a:custGeom>
              <a:avLst/>
              <a:gdLst/>
              <a:ahLst/>
              <a:cxnLst/>
              <a:rect l="l" t="t" r="r" b="b"/>
              <a:pathLst>
                <a:path w="3571119" h="425719">
                  <a:moveTo>
                    <a:pt x="3367919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3571119" y="425719"/>
                  </a:lnTo>
                  <a:lnTo>
                    <a:pt x="3367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01600" y="-47625"/>
              <a:ext cx="3367919" cy="473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474102" y="160591"/>
            <a:ext cx="944597" cy="989501"/>
            <a:chOff x="0" y="0"/>
            <a:chExt cx="406400" cy="425719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8199403" y="160591"/>
            <a:ext cx="944597" cy="989501"/>
            <a:chOff x="0" y="0"/>
            <a:chExt cx="406400" cy="425719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>
            <a:off x="225804" y="181861"/>
            <a:ext cx="964777" cy="964777"/>
          </a:xfrm>
          <a:custGeom>
            <a:avLst/>
            <a:gdLst/>
            <a:ahLst/>
            <a:cxnLst/>
            <a:rect l="l" t="t" r="r" b="b"/>
            <a:pathLst>
              <a:path w="964777" h="964777">
                <a:moveTo>
                  <a:pt x="0" y="0"/>
                </a:moveTo>
                <a:lnTo>
                  <a:pt x="964778" y="0"/>
                </a:lnTo>
                <a:lnTo>
                  <a:pt x="964778" y="964777"/>
                </a:lnTo>
                <a:lnTo>
                  <a:pt x="0" y="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8" name="TextBox 28"/>
          <p:cNvSpPr txBox="1"/>
          <p:nvPr/>
        </p:nvSpPr>
        <p:spPr>
          <a:xfrm>
            <a:off x="1347179" y="468987"/>
            <a:ext cx="5328121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 spc="-104">
                <a:solidFill>
                  <a:srgbClr val="000000"/>
                </a:solidFill>
                <a:latin typeface="Tahoma Bold"/>
                <a:ea typeface="Tahoma Bold"/>
                <a:cs typeface="Tahoma Bold"/>
                <a:sym typeface="Tahoma Bold"/>
              </a:rPr>
              <a:t>TRƯỜNG ĐẠI HỌC TRÀ VINH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r="-8603" b="-19412"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1470481" y="-1112809"/>
            <a:ext cx="6913861" cy="10370791"/>
            <a:chOff x="0" y="0"/>
            <a:chExt cx="40640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494608" y="-488377"/>
            <a:ext cx="8680798" cy="11263754"/>
            <a:chOff x="0" y="0"/>
            <a:chExt cx="2286301" cy="296658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86301" cy="2966585"/>
            </a:xfrm>
            <a:custGeom>
              <a:avLst/>
              <a:gdLst/>
              <a:ahLst/>
              <a:cxnLst/>
              <a:rect l="l" t="t" r="r" b="b"/>
              <a:pathLst>
                <a:path w="2286301" h="2966585">
                  <a:moveTo>
                    <a:pt x="0" y="0"/>
                  </a:moveTo>
                  <a:lnTo>
                    <a:pt x="2286301" y="0"/>
                  </a:lnTo>
                  <a:lnTo>
                    <a:pt x="2286301" y="2966585"/>
                  </a:lnTo>
                  <a:lnTo>
                    <a:pt x="0" y="2966585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286301" cy="3023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flipV="1">
            <a:off x="6884288" y="9257982"/>
            <a:ext cx="7705236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10" name="Freeform 10"/>
          <p:cNvSpPr/>
          <p:nvPr/>
        </p:nvSpPr>
        <p:spPr>
          <a:xfrm>
            <a:off x="2424147" y="3188138"/>
            <a:ext cx="5611126" cy="5933161"/>
          </a:xfrm>
          <a:custGeom>
            <a:avLst/>
            <a:gdLst/>
            <a:ahLst/>
            <a:cxnLst/>
            <a:rect l="l" t="t" r="r" b="b"/>
            <a:pathLst>
              <a:path w="5611126" h="5933161">
                <a:moveTo>
                  <a:pt x="0" y="0"/>
                </a:moveTo>
                <a:lnTo>
                  <a:pt x="5611127" y="0"/>
                </a:lnTo>
                <a:lnTo>
                  <a:pt x="5611127" y="5933161"/>
                </a:lnTo>
                <a:lnTo>
                  <a:pt x="0" y="59331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265" r="-52142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1" name="Freeform 11"/>
          <p:cNvSpPr/>
          <p:nvPr/>
        </p:nvSpPr>
        <p:spPr>
          <a:xfrm>
            <a:off x="9786361" y="3188138"/>
            <a:ext cx="5805616" cy="5879105"/>
          </a:xfrm>
          <a:custGeom>
            <a:avLst/>
            <a:gdLst/>
            <a:ahLst/>
            <a:cxnLst/>
            <a:rect l="l" t="t" r="r" b="b"/>
            <a:pathLst>
              <a:path w="5805616" h="5879105">
                <a:moveTo>
                  <a:pt x="0" y="0"/>
                </a:moveTo>
                <a:lnTo>
                  <a:pt x="5805616" y="0"/>
                </a:lnTo>
                <a:lnTo>
                  <a:pt x="5805616" y="5879105"/>
                </a:lnTo>
                <a:lnTo>
                  <a:pt x="0" y="58791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2" name="TextBox 12"/>
          <p:cNvSpPr txBox="1"/>
          <p:nvPr/>
        </p:nvSpPr>
        <p:spPr>
          <a:xfrm>
            <a:off x="1470481" y="2204813"/>
            <a:ext cx="16142596" cy="98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61"/>
              </a:lnSpc>
            </a:pPr>
            <a:r>
              <a:rPr lang="en-US" sz="6545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GIAO DIỆN GIỎ HÀNG VÀ THANH TOÁN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-636930" y="160591"/>
            <a:ext cx="8300363" cy="989501"/>
            <a:chOff x="0" y="0"/>
            <a:chExt cx="3571119" cy="42571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571119" cy="425719"/>
            </a:xfrm>
            <a:custGeom>
              <a:avLst/>
              <a:gdLst/>
              <a:ahLst/>
              <a:cxnLst/>
              <a:rect l="l" t="t" r="r" b="b"/>
              <a:pathLst>
                <a:path w="3571119" h="425719">
                  <a:moveTo>
                    <a:pt x="3367919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3571119" y="425719"/>
                  </a:lnTo>
                  <a:lnTo>
                    <a:pt x="3367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1600" y="-47625"/>
              <a:ext cx="3367919" cy="473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7474102" y="160591"/>
            <a:ext cx="944597" cy="989501"/>
            <a:chOff x="0" y="0"/>
            <a:chExt cx="406400" cy="425719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199403" y="160591"/>
            <a:ext cx="944597" cy="989501"/>
            <a:chOff x="0" y="0"/>
            <a:chExt cx="406400" cy="42571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225804" y="181861"/>
            <a:ext cx="964777" cy="964777"/>
          </a:xfrm>
          <a:custGeom>
            <a:avLst/>
            <a:gdLst/>
            <a:ahLst/>
            <a:cxnLst/>
            <a:rect l="l" t="t" r="r" b="b"/>
            <a:pathLst>
              <a:path w="964777" h="964777">
                <a:moveTo>
                  <a:pt x="0" y="0"/>
                </a:moveTo>
                <a:lnTo>
                  <a:pt x="964778" y="0"/>
                </a:lnTo>
                <a:lnTo>
                  <a:pt x="964778" y="964777"/>
                </a:lnTo>
                <a:lnTo>
                  <a:pt x="0" y="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3" name="TextBox 23"/>
          <p:cNvSpPr txBox="1"/>
          <p:nvPr/>
        </p:nvSpPr>
        <p:spPr>
          <a:xfrm>
            <a:off x="1347179" y="468987"/>
            <a:ext cx="5328121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 spc="-104">
                <a:solidFill>
                  <a:srgbClr val="000000"/>
                </a:solidFill>
                <a:latin typeface="Tahoma Bold"/>
                <a:ea typeface="Tahoma Bold"/>
                <a:cs typeface="Tahoma Bold"/>
                <a:sym typeface="Tahoma Bold"/>
              </a:rPr>
              <a:t>TRƯỜNG ĐẠI HỌC TRÀ VINH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r="-8603" b="-19412"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10798682" y="1028700"/>
            <a:ext cx="6913861" cy="10370791"/>
            <a:chOff x="0" y="0"/>
            <a:chExt cx="40640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477801" y="5143500"/>
            <a:ext cx="6913861" cy="10370791"/>
            <a:chOff x="0" y="0"/>
            <a:chExt cx="406400" cy="6096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06400" cy="609600"/>
            </a:xfrm>
            <a:custGeom>
              <a:avLst/>
              <a:gdLst/>
              <a:ahLst/>
              <a:cxnLst/>
              <a:rect l="l" t="t" r="r" b="b"/>
              <a:pathLst>
                <a:path w="406400" h="609600">
                  <a:moveTo>
                    <a:pt x="203200" y="0"/>
                  </a:moveTo>
                  <a:lnTo>
                    <a:pt x="406400" y="0"/>
                  </a:lnTo>
                  <a:lnTo>
                    <a:pt x="203200" y="609600"/>
                  </a:lnTo>
                  <a:lnTo>
                    <a:pt x="0" y="6096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D4E41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1600" y="-57150"/>
              <a:ext cx="2032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-10800000">
            <a:off x="11397177" y="-488377"/>
            <a:ext cx="8680798" cy="11263754"/>
            <a:chOff x="0" y="0"/>
            <a:chExt cx="2286301" cy="296658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86301" cy="2966585"/>
            </a:xfrm>
            <a:custGeom>
              <a:avLst/>
              <a:gdLst/>
              <a:ahLst/>
              <a:cxnLst/>
              <a:rect l="l" t="t" r="r" b="b"/>
              <a:pathLst>
                <a:path w="2286301" h="2966585">
                  <a:moveTo>
                    <a:pt x="0" y="0"/>
                  </a:moveTo>
                  <a:lnTo>
                    <a:pt x="2286301" y="0"/>
                  </a:lnTo>
                  <a:lnTo>
                    <a:pt x="2286301" y="2966585"/>
                  </a:lnTo>
                  <a:lnTo>
                    <a:pt x="0" y="2966585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286301" cy="3023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859028" y="3176861"/>
            <a:ext cx="5530554" cy="5388425"/>
          </a:xfrm>
          <a:custGeom>
            <a:avLst/>
            <a:gdLst/>
            <a:ahLst/>
            <a:cxnLst/>
            <a:rect l="l" t="t" r="r" b="b"/>
            <a:pathLst>
              <a:path w="5530554" h="5388425">
                <a:moveTo>
                  <a:pt x="0" y="0"/>
                </a:moveTo>
                <a:lnTo>
                  <a:pt x="5530554" y="0"/>
                </a:lnTo>
                <a:lnTo>
                  <a:pt x="5530554" y="5388425"/>
                </a:lnTo>
                <a:lnTo>
                  <a:pt x="0" y="53884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7974"/>
            </a:stretch>
          </a:blipFill>
        </p:spPr>
        <p:txBody>
          <a:bodyPr/>
          <a:lstStyle/>
          <a:p>
            <a:endParaRPr lang="vi-VN" dirty="0"/>
          </a:p>
        </p:txBody>
      </p:sp>
      <p:sp>
        <p:nvSpPr>
          <p:cNvPr id="13" name="Freeform 13"/>
          <p:cNvSpPr/>
          <p:nvPr/>
        </p:nvSpPr>
        <p:spPr>
          <a:xfrm>
            <a:off x="9144000" y="3176861"/>
            <a:ext cx="6274731" cy="5388425"/>
          </a:xfrm>
          <a:custGeom>
            <a:avLst/>
            <a:gdLst/>
            <a:ahLst/>
            <a:cxnLst/>
            <a:rect l="l" t="t" r="r" b="b"/>
            <a:pathLst>
              <a:path w="6274731" h="5388425">
                <a:moveTo>
                  <a:pt x="0" y="0"/>
                </a:moveTo>
                <a:lnTo>
                  <a:pt x="6274731" y="0"/>
                </a:lnTo>
                <a:lnTo>
                  <a:pt x="6274731" y="5388425"/>
                </a:lnTo>
                <a:lnTo>
                  <a:pt x="0" y="53884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4" name="TextBox 14"/>
          <p:cNvSpPr txBox="1"/>
          <p:nvPr/>
        </p:nvSpPr>
        <p:spPr>
          <a:xfrm>
            <a:off x="860344" y="1807649"/>
            <a:ext cx="16567312" cy="1102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59"/>
              </a:lnSpc>
            </a:pPr>
            <a:r>
              <a:rPr lang="en-US" sz="7245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GIAO DIỆN SẢN PHẨM VÀ ĐƠN HÀNG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-636930" y="160591"/>
            <a:ext cx="8300363" cy="989501"/>
            <a:chOff x="0" y="0"/>
            <a:chExt cx="3571119" cy="42571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571119" cy="425719"/>
            </a:xfrm>
            <a:custGeom>
              <a:avLst/>
              <a:gdLst/>
              <a:ahLst/>
              <a:cxnLst/>
              <a:rect l="l" t="t" r="r" b="b"/>
              <a:pathLst>
                <a:path w="3571119" h="425719">
                  <a:moveTo>
                    <a:pt x="3367919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3571119" y="425719"/>
                  </a:lnTo>
                  <a:lnTo>
                    <a:pt x="336791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01600" y="-47625"/>
              <a:ext cx="3367919" cy="4733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474102" y="160591"/>
            <a:ext cx="944597" cy="989501"/>
            <a:chOff x="0" y="0"/>
            <a:chExt cx="406400" cy="42571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199403" y="160591"/>
            <a:ext cx="944597" cy="989501"/>
            <a:chOff x="0" y="0"/>
            <a:chExt cx="406400" cy="425719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06400" cy="425719"/>
            </a:xfrm>
            <a:custGeom>
              <a:avLst/>
              <a:gdLst/>
              <a:ahLst/>
              <a:cxnLst/>
              <a:rect l="l" t="t" r="r" b="b"/>
              <a:pathLst>
                <a:path w="406400" h="425719">
                  <a:moveTo>
                    <a:pt x="203200" y="0"/>
                  </a:moveTo>
                  <a:lnTo>
                    <a:pt x="0" y="0"/>
                  </a:lnTo>
                  <a:lnTo>
                    <a:pt x="203200" y="425719"/>
                  </a:lnTo>
                  <a:lnTo>
                    <a:pt x="406400" y="425719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01600" y="-38100"/>
              <a:ext cx="203200" cy="4638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225804" y="181861"/>
            <a:ext cx="964777" cy="964777"/>
          </a:xfrm>
          <a:custGeom>
            <a:avLst/>
            <a:gdLst/>
            <a:ahLst/>
            <a:cxnLst/>
            <a:rect l="l" t="t" r="r" b="b"/>
            <a:pathLst>
              <a:path w="964777" h="964777">
                <a:moveTo>
                  <a:pt x="0" y="0"/>
                </a:moveTo>
                <a:lnTo>
                  <a:pt x="964778" y="0"/>
                </a:lnTo>
                <a:lnTo>
                  <a:pt x="964778" y="964777"/>
                </a:lnTo>
                <a:lnTo>
                  <a:pt x="0" y="9647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5" name="TextBox 25"/>
          <p:cNvSpPr txBox="1"/>
          <p:nvPr/>
        </p:nvSpPr>
        <p:spPr>
          <a:xfrm>
            <a:off x="1347179" y="468987"/>
            <a:ext cx="5328121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1" spc="-104">
                <a:solidFill>
                  <a:srgbClr val="000000"/>
                </a:solidFill>
                <a:latin typeface="Tahoma Bold"/>
                <a:ea typeface="Tahoma Bold"/>
                <a:cs typeface="Tahoma Bold"/>
                <a:sym typeface="Tahoma Bold"/>
              </a:rPr>
              <a:t>TRƯỜNG ĐẠI HỌC TRÀ VINH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403</Words>
  <Application>Microsoft Office PowerPoint</Application>
  <PresentationFormat>Custom</PresentationFormat>
  <Paragraphs>71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Tahoma Bold</vt:lpstr>
      <vt:lpstr>Times New Roman</vt:lpstr>
      <vt:lpstr>Open Sans</vt:lpstr>
      <vt:lpstr>Times New Roman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Chuyên Ngành</dc:title>
  <cp:lastModifiedBy>bao huynh</cp:lastModifiedBy>
  <cp:revision>4</cp:revision>
  <dcterms:created xsi:type="dcterms:W3CDTF">2006-08-16T00:00:00Z</dcterms:created>
  <dcterms:modified xsi:type="dcterms:W3CDTF">2026-01-05T14:12:14Z</dcterms:modified>
  <dc:identifier>DAG85E_3LnQ</dc:identifier>
</cp:coreProperties>
</file>

<file path=docProps/thumbnail.jpeg>
</file>